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73" r:id="rId2"/>
    <p:sldId id="257" r:id="rId3"/>
    <p:sldId id="256" r:id="rId4"/>
    <p:sldId id="258" r:id="rId5"/>
    <p:sldId id="259" r:id="rId6"/>
    <p:sldId id="260" r:id="rId7"/>
    <p:sldId id="269" r:id="rId8"/>
    <p:sldId id="265" r:id="rId9"/>
    <p:sldId id="267" r:id="rId10"/>
    <p:sldId id="268" r:id="rId11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3"/>
    </p:embeddedFon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Bell MT" panose="02020503060305020303" pitchFamily="18" charset="0"/>
      <p:regular r:id="rId18"/>
      <p:bold r:id="rId19"/>
      <p:italic r:id="rId20"/>
    </p:embeddedFont>
    <p:embeddedFont>
      <p:font typeface="Bodoni MT" panose="02070603080606020203" pitchFamily="18" charset="0"/>
      <p:regular r:id="rId21"/>
      <p:bold r:id="rId22"/>
      <p:italic r:id="rId23"/>
      <p:boldItalic r:id="rId24"/>
    </p:embeddedFont>
    <p:embeddedFont>
      <p:font typeface="Book Antiqua" panose="02040602050305030304" pitchFamily="18" charset="0"/>
      <p:regular r:id="rId25"/>
      <p:bold r:id="rId26"/>
      <p:italic r:id="rId27"/>
      <p:boldItalic r:id="rId28"/>
    </p:embeddedFont>
    <p:embeddedFont>
      <p:font typeface="Castellar" panose="020A0402060406010301" pitchFamily="18" charset="0"/>
      <p:regular r:id="rId29"/>
    </p:embeddedFont>
    <p:embeddedFont>
      <p:font typeface="Century Schoolbook" panose="02040604050505020304" pitchFamily="18" charset="0"/>
      <p:regular r:id="rId30"/>
      <p:bold r:id="rId31"/>
      <p:italic r:id="rId32"/>
      <p:boldItalic r:id="rId33"/>
    </p:embeddedFont>
    <p:embeddedFont>
      <p:font typeface="Eras Demi ITC" panose="020B0805030504020804" pitchFamily="34" charset="0"/>
      <p:regular r:id="rId34"/>
    </p:embeddedFont>
    <p:embeddedFont>
      <p:font typeface="PMingLiU-ExtB" panose="02020500000000000000" pitchFamily="18" charset="-120"/>
      <p:regular r:id="rId35"/>
    </p:embeddedFont>
    <p:embeddedFont>
      <p:font typeface="Segoe UI Black" panose="020B0A02040204020203" pitchFamily="34" charset="0"/>
      <p:bold r:id="rId36"/>
      <p:boldItalic r:id="rId37"/>
    </p:embeddedFont>
    <p:embeddedFont>
      <p:font typeface="Sitka Text Semibold" pitchFamily="2" charset="0"/>
      <p:bold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7EC03C-3CBB-4900-BCDD-C940416839D9}">
          <p14:sldIdLst>
            <p14:sldId id="273"/>
            <p14:sldId id="257"/>
            <p14:sldId id="256"/>
            <p14:sldId id="258"/>
            <p14:sldId id="259"/>
            <p14:sldId id="260"/>
            <p14:sldId id="269"/>
            <p14:sldId id="26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9FF"/>
    <a:srgbClr val="070D25"/>
    <a:srgbClr val="29DDDA"/>
    <a:srgbClr val="F3FDFF"/>
    <a:srgbClr val="FBF8FD"/>
    <a:srgbClr val="F8F9FC"/>
    <a:srgbClr val="2D5BC9"/>
    <a:srgbClr val="070D27"/>
    <a:srgbClr val="070614"/>
    <a:srgbClr val="2EB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66596-C59D-41C0-18C1-AF6A64BEB6A0}" v="13" dt="2025-09-17T08:42:46.022"/>
    <p1510:client id="{4CF031DF-F896-485D-B41E-181B90AC6757}" v="57" dt="2025-09-17T08:49:16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63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231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231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>
            <a:extLst>
              <a:ext uri="{FF2B5EF4-FFF2-40B4-BE49-F238E27FC236}">
                <a16:creationId xmlns:a16="http://schemas.microsoft.com/office/drawing/2014/main" id="{954E02C2-1916-3B95-DA4F-302ED4C887B9}"/>
              </a:ext>
            </a:extLst>
          </p:cNvPr>
          <p:cNvSpPr txBox="1"/>
          <p:nvPr/>
        </p:nvSpPr>
        <p:spPr>
          <a:xfrm>
            <a:off x="1840522" y="1589195"/>
            <a:ext cx="11992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600" b="1">
                <a:solidFill>
                  <a:schemeClr val="bg1"/>
                </a:solidFill>
                <a:latin typeface="Book Antiqua" panose="02040602050305030304" pitchFamily="18" charset="0"/>
              </a:rPr>
              <a:t>Smart India Hackathon (SIH) 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85D2A4A3-369D-0A98-A411-1DF17A353BC0}"/>
              </a:ext>
            </a:extLst>
          </p:cNvPr>
          <p:cNvSpPr txBox="1"/>
          <p:nvPr/>
        </p:nvSpPr>
        <p:spPr>
          <a:xfrm>
            <a:off x="945036" y="3147207"/>
            <a:ext cx="13000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>
                <a:solidFill>
                  <a:schemeClr val="bg1"/>
                </a:solidFill>
                <a:latin typeface="Bell MT" panose="02020503060305020303" pitchFamily="18" charset="0"/>
              </a:rPr>
              <a:t>Problem Statement</a:t>
            </a:r>
            <a:r>
              <a:rPr lang="en-US" sz="480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  <a:r>
              <a:rPr lang="en-US" sz="4800" b="1">
                <a:solidFill>
                  <a:schemeClr val="bg1"/>
                </a:solidFill>
                <a:latin typeface="Bell MT" panose="02020503060305020303" pitchFamily="18" charset="0"/>
              </a:rPr>
              <a:t>:</a:t>
            </a:r>
            <a:r>
              <a:rPr lang="en-US" sz="4800">
                <a:solidFill>
                  <a:schemeClr val="bg1"/>
                </a:solidFill>
                <a:latin typeface="Bell MT" panose="02020503060305020303" pitchFamily="18" charset="0"/>
              </a:rPr>
              <a:t> Student Innovation </a:t>
            </a:r>
            <a:endParaRPr lang="en-IN" sz="480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295AFF36-CDB0-E3F8-EC4F-D537A3A92CAA}"/>
              </a:ext>
            </a:extLst>
          </p:cNvPr>
          <p:cNvSpPr txBox="1"/>
          <p:nvPr/>
        </p:nvSpPr>
        <p:spPr>
          <a:xfrm>
            <a:off x="1281410" y="4428220"/>
            <a:ext cx="12328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>
                <a:solidFill>
                  <a:schemeClr val="bg1"/>
                </a:solidFill>
                <a:latin typeface="Castellar" panose="020A0402060406010301" pitchFamily="18" charset="0"/>
              </a:rPr>
              <a:t>Theme : </a:t>
            </a:r>
            <a:r>
              <a:rPr lang="en-US" sz="5400">
                <a:solidFill>
                  <a:schemeClr val="bg1"/>
                </a:solidFill>
                <a:latin typeface="Castellar" panose="020A0402060406010301" pitchFamily="18" charset="0"/>
              </a:rPr>
              <a:t>Smart Education</a:t>
            </a:r>
            <a:endParaRPr lang="en-IN" sz="540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01CFC5-E497-9A22-7C9E-23B3D598CB3B}"/>
              </a:ext>
            </a:extLst>
          </p:cNvPr>
          <p:cNvSpPr/>
          <p:nvPr/>
        </p:nvSpPr>
        <p:spPr>
          <a:xfrm>
            <a:off x="12836324" y="7678936"/>
            <a:ext cx="1678329" cy="55066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39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D951F7-4D5C-6278-F031-F8E30DD292DC}"/>
              </a:ext>
            </a:extLst>
          </p:cNvPr>
          <p:cNvSpPr/>
          <p:nvPr/>
        </p:nvSpPr>
        <p:spPr>
          <a:xfrm>
            <a:off x="12836324" y="7678936"/>
            <a:ext cx="1678329" cy="55066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043BD-9592-590B-E085-DF5AA0403545}"/>
              </a:ext>
            </a:extLst>
          </p:cNvPr>
          <p:cNvSpPr txBox="1"/>
          <p:nvPr/>
        </p:nvSpPr>
        <p:spPr>
          <a:xfrm>
            <a:off x="1365667" y="2529750"/>
            <a:ext cx="118990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>
                <a:solidFill>
                  <a:srgbClr val="29DDDA"/>
                </a:solidFill>
                <a:latin typeface="Bodoni MT" panose="02070603080606020203" pitchFamily="18" charset="0"/>
              </a:rPr>
              <a:t>Thank You</a:t>
            </a:r>
            <a:endParaRPr lang="en-IN" sz="20000" b="1">
              <a:solidFill>
                <a:srgbClr val="29DDDA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1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933" y="805458"/>
            <a:ext cx="7846933" cy="1029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00" b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Student Struggle: Disorganized Study Materials</a:t>
            </a:r>
            <a:endParaRPr lang="en-US" sz="3200"/>
          </a:p>
        </p:txBody>
      </p:sp>
      <p:sp>
        <p:nvSpPr>
          <p:cNvPr id="4" name="Shape 1"/>
          <p:cNvSpPr/>
          <p:nvPr/>
        </p:nvSpPr>
        <p:spPr>
          <a:xfrm>
            <a:off x="6134933" y="2112764"/>
            <a:ext cx="3830836" cy="3007519"/>
          </a:xfrm>
          <a:prstGeom prst="roundRect">
            <a:avLst>
              <a:gd name="adj" fmla="val 924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43055" y="2320885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29DDD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931" y="2442448"/>
            <a:ext cx="250150" cy="3126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43055" y="3062049"/>
            <a:ext cx="224230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Limited Resources</a:t>
            </a:r>
            <a:endParaRPr lang="en-US" sz="2400"/>
          </a:p>
        </p:txBody>
      </p:sp>
      <p:sp>
        <p:nvSpPr>
          <p:cNvPr id="8" name="Text 4"/>
          <p:cNvSpPr/>
          <p:nvPr/>
        </p:nvSpPr>
        <p:spPr>
          <a:xfrm>
            <a:off x="6343055" y="3430429"/>
            <a:ext cx="3414593" cy="148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waste precious hours searching for notes, assignments, and crucial resources scattered across disparate platforms. </a:t>
            </a:r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10151031" y="2112764"/>
            <a:ext cx="3830836" cy="3007519"/>
          </a:xfrm>
          <a:prstGeom prst="roundRect">
            <a:avLst>
              <a:gd name="adj" fmla="val 924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59152" y="2320885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2028" y="2442448"/>
            <a:ext cx="250150" cy="3126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9152" y="3062049"/>
            <a:ext cx="2100620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Lack of Centralization</a:t>
            </a:r>
            <a:endParaRPr lang="en-US" sz="2400"/>
          </a:p>
        </p:txBody>
      </p:sp>
      <p:sp>
        <p:nvSpPr>
          <p:cNvPr id="13" name="Text 8"/>
          <p:cNvSpPr/>
          <p:nvPr/>
        </p:nvSpPr>
        <p:spPr>
          <a:xfrm>
            <a:off x="10359152" y="3430429"/>
            <a:ext cx="3414593" cy="148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absence of a centralized, subject-wise repository creates confusion, duplicates efforts, and results in missed learning opportunities.</a:t>
            </a:r>
            <a:endParaRPr lang="en-US"/>
          </a:p>
        </p:txBody>
      </p:sp>
      <p:sp>
        <p:nvSpPr>
          <p:cNvPr id="14" name="Shape 9"/>
          <p:cNvSpPr/>
          <p:nvPr/>
        </p:nvSpPr>
        <p:spPr>
          <a:xfrm>
            <a:off x="6134933" y="5305544"/>
            <a:ext cx="7846933" cy="2373392"/>
          </a:xfrm>
          <a:prstGeom prst="roundRect">
            <a:avLst>
              <a:gd name="adj" fmla="val 1312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43055" y="5513665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29DDD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931" y="5635228"/>
            <a:ext cx="250150" cy="3126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43055" y="6254829"/>
            <a:ext cx="205906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Ineffective Tools</a:t>
            </a:r>
            <a:endParaRPr lang="en-US" sz="2400"/>
          </a:p>
        </p:txBody>
      </p:sp>
      <p:sp>
        <p:nvSpPr>
          <p:cNvPr id="18" name="Text 12"/>
          <p:cNvSpPr/>
          <p:nvPr/>
        </p:nvSpPr>
        <p:spPr>
          <a:xfrm>
            <a:off x="6343055" y="6623209"/>
            <a:ext cx="743069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solutions often fall short, being either too generic for academic needs or lacking the intuitive upload and sharing functionalities specifically tailored for student collaboration.</a:t>
            </a: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B076E7-CB61-3F35-0DBF-3FEB055AC4A6}"/>
              </a:ext>
            </a:extLst>
          </p:cNvPr>
          <p:cNvSpPr/>
          <p:nvPr/>
        </p:nvSpPr>
        <p:spPr>
          <a:xfrm>
            <a:off x="12836324" y="7678936"/>
            <a:ext cx="1678329" cy="55066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0717" y="3429000"/>
            <a:ext cx="7415927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7200" b="1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Get Updated </a:t>
            </a:r>
            <a:r>
              <a:rPr lang="en-US" sz="7200" b="1">
                <a:solidFill>
                  <a:srgbClr val="29DDDA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08BA9-783C-2144-6126-90CC640DC8C3}"/>
              </a:ext>
            </a:extLst>
          </p:cNvPr>
          <p:cNvSpPr txBox="1"/>
          <p:nvPr/>
        </p:nvSpPr>
        <p:spPr>
          <a:xfrm>
            <a:off x="1155919" y="4404360"/>
            <a:ext cx="866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0FCFF"/>
                </a:solidFill>
                <a:latin typeface="Sitka Text Semibold" pitchFamily="2" charset="0"/>
                <a:ea typeface="Spline Sans Bold" pitchFamily="34" charset="-122"/>
                <a:cs typeface="Spline Sans Bold" pitchFamily="34" charset="-120"/>
              </a:rPr>
              <a:t>Your Ultimate Student File Hub</a:t>
            </a:r>
            <a:endParaRPr lang="en-US" sz="3600">
              <a:latin typeface="Sitka Text Semibold" pitchFamily="2" charset="0"/>
            </a:endParaRPr>
          </a:p>
          <a:p>
            <a:endParaRPr lang="en-IN" sz="3600">
              <a:latin typeface="Sitka Text Semibold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073" y="1128832"/>
            <a:ext cx="7902654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b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Introducing “Get Updated”: Your Centralized Learning Platform</a:t>
            </a:r>
            <a:endParaRPr lang="en-US" sz="3100"/>
          </a:p>
        </p:txBody>
      </p:sp>
      <p:sp>
        <p:nvSpPr>
          <p:cNvPr id="5" name="Shape 2"/>
          <p:cNvSpPr/>
          <p:nvPr/>
        </p:nvSpPr>
        <p:spPr>
          <a:xfrm>
            <a:off x="6107073" y="2863215"/>
            <a:ext cx="3862626" cy="2172057"/>
          </a:xfrm>
          <a:prstGeom prst="roundRect">
            <a:avLst>
              <a:gd name="adj" fmla="val 505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84213" y="2863215"/>
            <a:ext cx="91440" cy="2172057"/>
          </a:xfrm>
          <a:prstGeom prst="roundRect">
            <a:avLst>
              <a:gd name="adj" fmla="val 290936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6375797" y="3063359"/>
            <a:ext cx="1970603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 Hub</a:t>
            </a:r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6375797" y="3415903"/>
            <a:ext cx="3393758" cy="141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>
                <a:solidFill>
                  <a:srgbClr val="E0E4E6"/>
                </a:solidFill>
                <a:latin typeface="Spline Sans Bold"/>
                <a:ea typeface="Barlow" pitchFamily="34" charset="-122"/>
                <a:cs typeface="Barlow" pitchFamily="34" charset="-120"/>
              </a:rPr>
              <a:t>Get Updated is a platform designed to streamline academics, providing a single destination where students can effortlessly find and upload files, all organized by subject.</a:t>
            </a:r>
            <a:endParaRPr lang="en-US">
              <a:latin typeface="Spline Sans Bold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146983" y="2863215"/>
            <a:ext cx="3862745" cy="2172057"/>
          </a:xfrm>
          <a:prstGeom prst="roundRect">
            <a:avLst>
              <a:gd name="adj" fmla="val 505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4123" y="2863215"/>
            <a:ext cx="91440" cy="2172057"/>
          </a:xfrm>
          <a:prstGeom prst="roundRect">
            <a:avLst>
              <a:gd name="adj" fmla="val 290936"/>
            </a:avLst>
          </a:prstGeom>
          <a:solidFill>
            <a:srgbClr val="16FFBB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707" y="3063359"/>
            <a:ext cx="214538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Seamless Organization</a:t>
            </a:r>
            <a:endParaRPr lang="en-US" sz="2400"/>
          </a:p>
        </p:txBody>
      </p:sp>
      <p:sp>
        <p:nvSpPr>
          <p:cNvPr id="12" name="Text 9"/>
          <p:cNvSpPr/>
          <p:nvPr/>
        </p:nvSpPr>
        <p:spPr>
          <a:xfrm>
            <a:off x="10415707" y="3415903"/>
            <a:ext cx="3393877" cy="113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>
                <a:solidFill>
                  <a:srgbClr val="E0E4E6"/>
                </a:solidFill>
                <a:latin typeface="Spline Sans Bold"/>
                <a:ea typeface="Barlow" pitchFamily="34" charset="-122"/>
                <a:cs typeface="Barlow" pitchFamily="34" charset="-120"/>
              </a:rPr>
              <a:t>Our seamless subject-wise categorization ensures lightning-fast access to relevant study materials, transforming scattered data into a structured knowledge base.</a:t>
            </a:r>
            <a:endParaRPr lang="en-US">
              <a:latin typeface="Spline Sans Bold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127087" y="5235416"/>
            <a:ext cx="3862626" cy="1888212"/>
          </a:xfrm>
          <a:prstGeom prst="roundRect">
            <a:avLst>
              <a:gd name="adj" fmla="val 581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8114820" y="5233499"/>
            <a:ext cx="91440" cy="1888212"/>
          </a:xfrm>
          <a:prstGeom prst="roundRect">
            <a:avLst>
              <a:gd name="adj" fmla="val 290936"/>
            </a:avLst>
          </a:prstGeom>
          <a:solidFill>
            <a:srgbClr val="16FFBB"/>
          </a:solidFill>
          <a:ln/>
        </p:spPr>
      </p:sp>
      <p:sp>
        <p:nvSpPr>
          <p:cNvPr id="15" name="Text 12"/>
          <p:cNvSpPr/>
          <p:nvPr/>
        </p:nvSpPr>
        <p:spPr>
          <a:xfrm>
            <a:off x="8346400" y="5413898"/>
            <a:ext cx="242768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Empowered Collaboration</a:t>
            </a:r>
            <a:endParaRPr lang="en-US" sz="2400"/>
          </a:p>
        </p:txBody>
      </p:sp>
      <p:sp>
        <p:nvSpPr>
          <p:cNvPr id="16" name="Text 13"/>
          <p:cNvSpPr/>
          <p:nvPr/>
        </p:nvSpPr>
        <p:spPr>
          <a:xfrm>
            <a:off x="8361521" y="5752112"/>
            <a:ext cx="3393758" cy="113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>
                <a:solidFill>
                  <a:srgbClr val="E0E4E6"/>
                </a:solidFill>
                <a:latin typeface="Spline Sans Bold"/>
                <a:ea typeface="Barlow" pitchFamily="34" charset="-122"/>
                <a:cs typeface="Barlow" pitchFamily="34" charset="-120"/>
              </a:rPr>
              <a:t>We empower students to actively contribute, collaborate, and collectively build a dynamic, shared knowledge base.</a:t>
            </a:r>
            <a:endParaRPr lang="en-US">
              <a:latin typeface="Spline Sans Bold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1E3586-57BB-40FA-1FC5-240DA118C8CB}"/>
              </a:ext>
            </a:extLst>
          </p:cNvPr>
          <p:cNvSpPr/>
          <p:nvPr/>
        </p:nvSpPr>
        <p:spPr>
          <a:xfrm>
            <a:off x="12836324" y="7678936"/>
            <a:ext cx="1678329" cy="55066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27445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265" y="620078"/>
            <a:ext cx="7565469" cy="125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3900" b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It Works: Simple, Smart, Secure</a:t>
            </a:r>
            <a:endParaRPr lang="en-US" sz="39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5" y="2211110"/>
            <a:ext cx="225504" cy="28182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89265" y="2563773"/>
            <a:ext cx="3669983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2"/>
          <p:cNvSpPr/>
          <p:nvPr/>
        </p:nvSpPr>
        <p:spPr>
          <a:xfrm>
            <a:off x="789265" y="2737485"/>
            <a:ext cx="2505670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Upload Any File</a:t>
            </a:r>
            <a:endParaRPr lang="en-US" sz="1950"/>
          </a:p>
        </p:txBody>
      </p:sp>
      <p:sp>
        <p:nvSpPr>
          <p:cNvPr id="7" name="Text 3"/>
          <p:cNvSpPr/>
          <p:nvPr/>
        </p:nvSpPr>
        <p:spPr>
          <a:xfrm>
            <a:off x="789265" y="3185993"/>
            <a:ext cx="3669983" cy="1803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Effortlessly upload any file type – from lecture notes and presentation slides to complex assignments and valuable past papers – making all your resources instantly accessible.</a:t>
            </a:r>
            <a:endParaRPr lang="en-US" sz="175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752" y="2211110"/>
            <a:ext cx="225504" cy="281821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684752" y="2563773"/>
            <a:ext cx="3669983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0" name="Text 5"/>
          <p:cNvSpPr/>
          <p:nvPr/>
        </p:nvSpPr>
        <p:spPr>
          <a:xfrm>
            <a:off x="4684752" y="2737485"/>
            <a:ext cx="2505670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Intelligent Search</a:t>
            </a:r>
            <a:endParaRPr lang="en-US" sz="1950"/>
          </a:p>
        </p:txBody>
      </p:sp>
      <p:sp>
        <p:nvSpPr>
          <p:cNvPr id="11" name="Text 6"/>
          <p:cNvSpPr/>
          <p:nvPr/>
        </p:nvSpPr>
        <p:spPr>
          <a:xfrm>
            <a:off x="4684752" y="3185993"/>
            <a:ext cx="3669983" cy="1803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Navigate with ease: browse or search precisely by subject, specific course, or topic. Our AI-powered search suggestions ensure you always find what you need, quickly.</a:t>
            </a:r>
            <a:endParaRPr lang="en-US" sz="17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65" y="5384363"/>
            <a:ext cx="225504" cy="281821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89265" y="5737027"/>
            <a:ext cx="7565469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4" name="Text 8"/>
          <p:cNvSpPr/>
          <p:nvPr/>
        </p:nvSpPr>
        <p:spPr>
          <a:xfrm>
            <a:off x="789265" y="5910739"/>
            <a:ext cx="2505670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Secure Sharing</a:t>
            </a:r>
            <a:endParaRPr lang="en-US" sz="1950"/>
          </a:p>
        </p:txBody>
      </p:sp>
      <p:sp>
        <p:nvSpPr>
          <p:cNvPr id="15" name="Text 9"/>
          <p:cNvSpPr/>
          <p:nvPr/>
        </p:nvSpPr>
        <p:spPr>
          <a:xfrm>
            <a:off x="789265" y="6359247"/>
            <a:ext cx="7565469" cy="1082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Maintain complete control over your content with robust privacy controls, allowing you to define exactly who can view or download your uploaded files, ensuring secure sharing.</a:t>
            </a:r>
            <a:endParaRPr lang="en-US" sz="1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1534" y="603766"/>
            <a:ext cx="6993731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200" b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Features: Designed for Academic Success</a:t>
            </a:r>
            <a:endParaRPr lang="en-US" sz="32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52" y="1884604"/>
            <a:ext cx="438626" cy="4386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81571" y="2002356"/>
            <a:ext cx="1624608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Organization</a:t>
            </a:r>
            <a:endParaRPr lang="en-US" sz="24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44" y="3521834"/>
            <a:ext cx="438626" cy="4386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81571" y="3741147"/>
            <a:ext cx="1816894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Collaboration</a:t>
            </a:r>
            <a:endParaRPr lang="en-US" sz="24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952" y="5159065"/>
            <a:ext cx="438626" cy="4386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81571" y="5276817"/>
            <a:ext cx="1624608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Accessibility</a:t>
            </a:r>
            <a:endParaRPr lang="en-US" sz="24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952" y="6796295"/>
            <a:ext cx="438626" cy="4386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81571" y="6914047"/>
            <a:ext cx="1624608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</a:t>
            </a:r>
            <a:endParaRPr lang="en-US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9BD1569-A58B-934D-5138-C1305011C28E}"/>
              </a:ext>
            </a:extLst>
          </p:cNvPr>
          <p:cNvSpPr/>
          <p:nvPr/>
        </p:nvSpPr>
        <p:spPr>
          <a:xfrm>
            <a:off x="12836324" y="7678936"/>
            <a:ext cx="1678329" cy="55066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023A72-9ADB-F75F-E8EF-EBBA00A6A2FC}"/>
              </a:ext>
            </a:extLst>
          </p:cNvPr>
          <p:cNvSpPr/>
          <p:nvPr/>
        </p:nvSpPr>
        <p:spPr>
          <a:xfrm>
            <a:off x="12836324" y="7678936"/>
            <a:ext cx="1678329" cy="550664"/>
          </a:xfrm>
          <a:prstGeom prst="roundRect">
            <a:avLst/>
          </a:prstGeom>
          <a:solidFill>
            <a:srgbClr val="070D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ED591-B994-DE1E-EE36-E266046B344F}"/>
              </a:ext>
            </a:extLst>
          </p:cNvPr>
          <p:cNvSpPr txBox="1"/>
          <p:nvPr/>
        </p:nvSpPr>
        <p:spPr>
          <a:xfrm>
            <a:off x="756049" y="638441"/>
            <a:ext cx="61631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29DDDA"/>
                </a:solidFill>
                <a:latin typeface="Eras Demi ITC" panose="020B0805030504020804" pitchFamily="34" charset="0"/>
                <a:ea typeface="Calibri"/>
                <a:cs typeface="Calibri"/>
              </a:rPr>
              <a:t>Announcements Section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367BA-782A-F188-EDF0-9B5F84F539C7}"/>
              </a:ext>
            </a:extLst>
          </p:cNvPr>
          <p:cNvSpPr txBox="1"/>
          <p:nvPr/>
        </p:nvSpPr>
        <p:spPr>
          <a:xfrm>
            <a:off x="760922" y="1750990"/>
            <a:ext cx="645829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In this Platform we are going to Avail a Announcement section which help all users to know about latest data posted in platform and it's mainly focused to inform users about the latest techniques.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466EA4-CE06-C220-5481-1E312B4E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15200" y="375138"/>
            <a:ext cx="7089776" cy="74793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1BA77B-DCAC-04E2-1D16-41C3AFFB5818}"/>
              </a:ext>
            </a:extLst>
          </p:cNvPr>
          <p:cNvCxnSpPr>
            <a:cxnSpLocks/>
          </p:cNvCxnSpPr>
          <p:nvPr/>
        </p:nvCxnSpPr>
        <p:spPr>
          <a:xfrm>
            <a:off x="7432431" y="750277"/>
            <a:ext cx="127781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67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3167" y="4022682"/>
            <a:ext cx="5486400" cy="3657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81613" y="242691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400"/>
              </a:lnSpc>
            </a:pPr>
            <a:r>
              <a:rPr lang="en-US" sz="6000" b="1">
                <a:solidFill>
                  <a:srgbClr val="F0FCFF"/>
                </a:solidFill>
                <a:latin typeface="Times New Roman"/>
                <a:ea typeface="Spline Sans Bold"/>
                <a:cs typeface="Times New Roman"/>
              </a:rPr>
              <a:t>   Get Updated </a:t>
            </a:r>
            <a:r>
              <a:rPr lang="en-US" sz="6000" b="1">
                <a:solidFill>
                  <a:srgbClr val="29DDDA"/>
                </a:solidFill>
                <a:latin typeface="Times New Roman"/>
                <a:ea typeface="Spline Sans Bold"/>
                <a:cs typeface="Times New Roman"/>
              </a:rPr>
              <a:t>!</a:t>
            </a:r>
            <a:endParaRPr lang="en-US" sz="6000">
              <a:ea typeface="Spline Sans Bold"/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C93376-2667-F963-6A3A-251A162E3DA9}"/>
              </a:ext>
            </a:extLst>
          </p:cNvPr>
          <p:cNvSpPr/>
          <p:nvPr/>
        </p:nvSpPr>
        <p:spPr>
          <a:xfrm>
            <a:off x="12836324" y="7678936"/>
            <a:ext cx="1678329" cy="550664"/>
          </a:xfrm>
          <a:prstGeom prst="roundRect">
            <a:avLst/>
          </a:prstGeom>
          <a:solidFill>
            <a:srgbClr val="070D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DB091BF-5DC9-8DCA-EA17-462CC63F7457}"/>
              </a:ext>
            </a:extLst>
          </p:cNvPr>
          <p:cNvSpPr txBox="1"/>
          <p:nvPr/>
        </p:nvSpPr>
        <p:spPr>
          <a:xfrm>
            <a:off x="688844" y="588038"/>
            <a:ext cx="527781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>
                <a:solidFill>
                  <a:schemeClr val="bg1"/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Calibri"/>
              </a:rPr>
              <a:t>CONCLUSION</a:t>
            </a:r>
            <a:r>
              <a:rPr lang="en-US" sz="4800" b="1">
                <a:solidFill>
                  <a:schemeClr val="bg1"/>
                </a:solidFill>
                <a:latin typeface="Segoe UI Black"/>
                <a:ea typeface="Calibri"/>
                <a:cs typeface="Calibri"/>
              </a:rPr>
              <a:t>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24CCB-1E11-6FB7-5E1B-071BABAF0FCB}"/>
              </a:ext>
            </a:extLst>
          </p:cNvPr>
          <p:cNvSpPr txBox="1"/>
          <p:nvPr/>
        </p:nvSpPr>
        <p:spPr>
          <a:xfrm>
            <a:off x="9576147" y="3385160"/>
            <a:ext cx="42453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0FCFF"/>
                </a:solidFill>
                <a:latin typeface="Sitka Text Semibold"/>
              </a:rPr>
              <a:t>Your Ultimate Student File Hub</a:t>
            </a:r>
            <a:r>
              <a:rPr lang="en-US" sz="2000">
                <a:latin typeface="Sitka Text Semibold"/>
              </a:rPr>
              <a:t>​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07AA9-6D91-DE60-EDF3-9C73D411E962}"/>
              </a:ext>
            </a:extLst>
          </p:cNvPr>
          <p:cNvSpPr txBox="1"/>
          <p:nvPr/>
        </p:nvSpPr>
        <p:spPr>
          <a:xfrm>
            <a:off x="688843" y="2037523"/>
            <a:ext cx="709277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Finally , With this idea the students problems will be reduced about materials , classes , Syllabus , Exams …  and easily get updated about the fests and events conducting by surrounding colleges as well </a:t>
            </a:r>
          </a:p>
          <a:p>
            <a:pPr algn="just"/>
            <a:endParaRPr lang="en-US" sz="2800">
              <a:solidFill>
                <a:schemeClr val="accent1">
                  <a:lumMod val="40000"/>
                  <a:lumOff val="60000"/>
                </a:schemeClr>
              </a:solidFill>
              <a:latin typeface="Arial Rounded MT Bold" panose="020F070403050403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just"/>
            <a:r>
              <a:rPr 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This is the Brief about our Idea</a:t>
            </a:r>
            <a:endParaRPr lang="en-US" sz="3600">
              <a:solidFill>
                <a:schemeClr val="accent1">
                  <a:lumMod val="40000"/>
                  <a:lumOff val="60000"/>
                </a:schemeClr>
              </a:solidFill>
              <a:latin typeface="Arial Rounded MT Bold" panose="020F070403050403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03891-3000-4D68-16DF-21720AE37555}"/>
              </a:ext>
            </a:extLst>
          </p:cNvPr>
          <p:cNvSpPr txBox="1"/>
          <p:nvPr/>
        </p:nvSpPr>
        <p:spPr>
          <a:xfrm>
            <a:off x="2242395" y="2752488"/>
            <a:ext cx="1178684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600" b="1">
                <a:solidFill>
                  <a:srgbClr val="FFC000"/>
                </a:solidFill>
                <a:latin typeface="Century Schoolbook" panose="02040604050505020304" pitchFamily="18" charset="0"/>
              </a:rPr>
              <a:t>Any Queries ?</a:t>
            </a:r>
            <a:endParaRPr lang="en-IN" sz="11600" b="1">
              <a:solidFill>
                <a:srgbClr val="FFC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9597D4-446F-5BC6-8C1B-831D078E930D}"/>
              </a:ext>
            </a:extLst>
          </p:cNvPr>
          <p:cNvSpPr/>
          <p:nvPr/>
        </p:nvSpPr>
        <p:spPr>
          <a:xfrm>
            <a:off x="12836324" y="7678936"/>
            <a:ext cx="1678329" cy="55066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97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Custom</PresentationFormat>
  <Paragraphs>47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Eras Demi ITC</vt:lpstr>
      <vt:lpstr>Calibri</vt:lpstr>
      <vt:lpstr>PMingLiU-ExtB</vt:lpstr>
      <vt:lpstr>Book Antiqua</vt:lpstr>
      <vt:lpstr>Spline Sans Bold</vt:lpstr>
      <vt:lpstr>Bell MT</vt:lpstr>
      <vt:lpstr>Arial</vt:lpstr>
      <vt:lpstr>Times New Roman</vt:lpstr>
      <vt:lpstr>Century Schoolbook</vt:lpstr>
      <vt:lpstr>Segoe UI Black</vt:lpstr>
      <vt:lpstr>Sitka Text Semibold</vt:lpstr>
      <vt:lpstr>Bodoni MT</vt:lpstr>
      <vt:lpstr>Arial Rounded MT Bold</vt:lpstr>
      <vt:lpstr>Barlow</vt:lpstr>
      <vt:lpstr>Castellar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D.Venkata Sumanth</dc:creator>
  <cp:lastModifiedBy>DV AK</cp:lastModifiedBy>
  <cp:revision>2</cp:revision>
  <dcterms:created xsi:type="dcterms:W3CDTF">2025-09-09T09:16:40Z</dcterms:created>
  <dcterms:modified xsi:type="dcterms:W3CDTF">2025-09-17T10:18:20Z</dcterms:modified>
</cp:coreProperties>
</file>